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1" r:id="rId3"/>
    <p:sldId id="262" r:id="rId4"/>
    <p:sldId id="269" r:id="rId5"/>
    <p:sldId id="267" r:id="rId6"/>
    <p:sldId id="268" r:id="rId7"/>
    <p:sldId id="275" r:id="rId8"/>
    <p:sldId id="263" r:id="rId9"/>
    <p:sldId id="265" r:id="rId10"/>
    <p:sldId id="258" r:id="rId11"/>
    <p:sldId id="259" r:id="rId12"/>
    <p:sldId id="272" r:id="rId13"/>
    <p:sldId id="273" r:id="rId14"/>
    <p:sldId id="277" r:id="rId15"/>
    <p:sldId id="260" r:id="rId16"/>
    <p:sldId id="274" r:id="rId17"/>
    <p:sldId id="271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59" autoAdjust="0"/>
  </p:normalViewPr>
  <p:slideViewPr>
    <p:cSldViewPr>
      <p:cViewPr varScale="1">
        <p:scale>
          <a:sx n="126" d="100"/>
          <a:sy n="126" d="100"/>
        </p:scale>
        <p:origin x="38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8F73C9-0CA6-4E39-927C-7C3797882311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E3ADB7-FDD8-4D37-90E0-7335E865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662D6E-4A0F-4687-9F16-877A4931BAFE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3E85FF-83C2-4467-807E-1848836E0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05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85FF-83C2-4467-807E-1848836E0B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7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85FF-83C2-4467-807E-1848836E0B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4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85FF-83C2-4467-807E-1848836E0B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23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85FF-83C2-4467-807E-1848836E0B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85FF-83C2-4467-807E-1848836E0B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7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D0DDBC-C97D-46E3-966A-59F0B0AD136F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0A8955-3B57-48E0-A287-8AC4F53FEC80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Laser Particle Image Velocimetry (PIV)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Michael Norville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Nick Valois</a:t>
            </a:r>
          </a:p>
          <a:p>
            <a:r>
              <a:rPr lang="en-US" dirty="0" smtClean="0"/>
              <a:t>Dr. Lance </a:t>
            </a:r>
            <a:r>
              <a:rPr lang="en-US" dirty="0" err="1" smtClean="0"/>
              <a:t>Traub</a:t>
            </a:r>
            <a:endParaRPr lang="en-US" dirty="0" smtClean="0"/>
          </a:p>
          <a:p>
            <a:r>
              <a:rPr lang="en-US" dirty="0" smtClean="0"/>
              <a:t>Dr. Gary Yale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"Tracer Particles and Seeding for PIV." University at Buffalo School of Engineering and Applied Sciences, </a:t>
            </a:r>
            <a:r>
              <a:rPr lang="en-US" dirty="0" err="1"/>
              <a:t>n.d.</a:t>
            </a:r>
            <a:r>
              <a:rPr lang="en-US" dirty="0"/>
              <a:t> Web. &lt;http://www.eng.buffalo.edu/Courses/mae513/Lecture__Seeding_Particle_for_PIV.ppt</a:t>
            </a:r>
            <a:r>
              <a:rPr lang="en-US" dirty="0" smtClean="0"/>
              <a:t>&gt;.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/>
              <a:t>Melling</a:t>
            </a:r>
            <a:r>
              <a:rPr lang="en-US" dirty="0"/>
              <a:t>, A. "Tracer Particles and Seeding for Particle Image Velocimetry." Measure. Science. Technology., </a:t>
            </a:r>
            <a:r>
              <a:rPr lang="en-US" dirty="0" err="1"/>
              <a:t>n.d.</a:t>
            </a:r>
            <a:r>
              <a:rPr lang="en-US" dirty="0"/>
              <a:t> Web. </a:t>
            </a:r>
            <a:r>
              <a:rPr lang="en-US" dirty="0" smtClean="0"/>
              <a:t> &lt;</a:t>
            </a:r>
            <a:r>
              <a:rPr lang="en-US" dirty="0"/>
              <a:t>http://iopscience.iop.org/article/10.1088/0957-0233/8/12/005/meta&gt;.</a:t>
            </a:r>
          </a:p>
        </p:txBody>
      </p:sp>
    </p:spTree>
    <p:extLst>
      <p:ext uri="{BB962C8B-B14F-4D97-AF65-F5344CB8AC3E}">
        <p14:creationId xmlns:p14="http://schemas.microsoft.com/office/powerpoint/2010/main" val="21517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983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699" y="990600"/>
            <a:ext cx="3705225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000125"/>
            <a:ext cx="3705225" cy="2762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3886200"/>
            <a:ext cx="3705225" cy="276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905250"/>
            <a:ext cx="3705225" cy="27432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30480"/>
            <a:ext cx="8229600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3048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5" y="1000125"/>
            <a:ext cx="3705225" cy="2762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3886200"/>
            <a:ext cx="3706731" cy="276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1000125"/>
            <a:ext cx="3725937" cy="2762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886200"/>
            <a:ext cx="3725937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 </a:t>
            </a:r>
            <a:r>
              <a:rPr lang="en-US" dirty="0" err="1" smtClean="0"/>
              <a:t>mW</a:t>
            </a:r>
            <a:r>
              <a:rPr lang="en-US" dirty="0" smtClean="0"/>
              <a:t> red Laser (400-700 nm Class 3B)</a:t>
            </a:r>
          </a:p>
          <a:p>
            <a:r>
              <a:rPr lang="en-US" dirty="0"/>
              <a:t>Googles (certified to laser wavelength range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Camera that provides 67 FPS at 780X580 pixels</a:t>
            </a:r>
          </a:p>
          <a:p>
            <a:r>
              <a:rPr lang="en-US" dirty="0" smtClean="0"/>
              <a:t>Synchronizer</a:t>
            </a:r>
          </a:p>
          <a:p>
            <a:r>
              <a:rPr lang="en-US" dirty="0"/>
              <a:t>Particles (Hollow Glass Spheres: 18um-81um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Water Tunnel (25Hz equivalent to 15 cm/s)</a:t>
            </a:r>
          </a:p>
          <a:p>
            <a:r>
              <a:rPr lang="en-US" dirty="0" smtClean="0"/>
              <a:t>Computer</a:t>
            </a:r>
          </a:p>
          <a:p>
            <a:r>
              <a:rPr lang="en-US" dirty="0" err="1"/>
              <a:t>FlowEx</a:t>
            </a:r>
            <a:r>
              <a:rPr lang="en-US" dirty="0"/>
              <a:t> </a:t>
            </a:r>
            <a:r>
              <a:rPr lang="en-US" dirty="0" smtClean="0"/>
              <a:t>Software</a:t>
            </a:r>
          </a:p>
          <a:p>
            <a:r>
              <a:rPr lang="en-US" dirty="0" smtClean="0"/>
              <a:t>Gigabit Router</a:t>
            </a:r>
          </a:p>
        </p:txBody>
      </p:sp>
    </p:spTree>
    <p:extLst>
      <p:ext uri="{BB962C8B-B14F-4D97-AF65-F5344CB8AC3E}">
        <p14:creationId xmlns:p14="http://schemas.microsoft.com/office/powerpoint/2010/main" val="116187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F:\PIV\Equipment Pics\20150902_16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91631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4" y="2819400"/>
            <a:ext cx="331346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057400"/>
            <a:ext cx="3335972" cy="4389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057400"/>
            <a:ext cx="49244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186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Laser PIV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2345"/>
            <a:ext cx="8229600" cy="4389120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1026" name="Picture 2" descr="F:\PIV\Equipment Pics\20160403_214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14869"/>
            <a:ext cx="8915400" cy="49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3336667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Particles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3705999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Googles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0900" y="4062062"/>
            <a:ext cx="876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Router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2362200"/>
            <a:ext cx="800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5871865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00900" y="5004263"/>
            <a:ext cx="1485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Synchronizer</a:t>
            </a:r>
          </a:p>
        </p:txBody>
      </p: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1752600" y="3705999"/>
            <a:ext cx="38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 flipH="1">
            <a:off x="1371600" y="3705999"/>
            <a:ext cx="381000" cy="3693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3"/>
          </p:cNvCxnSpPr>
          <p:nvPr/>
        </p:nvCxnSpPr>
        <p:spPr>
          <a:xfrm>
            <a:off x="2286000" y="3521333"/>
            <a:ext cx="17907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33700" y="4075331"/>
            <a:ext cx="0" cy="4249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0"/>
          </p:cNvCxnSpPr>
          <p:nvPr/>
        </p:nvCxnSpPr>
        <p:spPr>
          <a:xfrm flipH="1" flipV="1">
            <a:off x="5181600" y="5033665"/>
            <a:ext cx="6477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3"/>
          </p:cNvCxnSpPr>
          <p:nvPr/>
        </p:nvCxnSpPr>
        <p:spPr>
          <a:xfrm>
            <a:off x="4076700" y="2546866"/>
            <a:ext cx="45437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/>
          <p:cNvCxnSpPr>
            <a:stCxn id="10" idx="1"/>
          </p:cNvCxnSpPr>
          <p:nvPr/>
        </p:nvCxnSpPr>
        <p:spPr>
          <a:xfrm flipH="1">
            <a:off x="6781800" y="5188929"/>
            <a:ext cx="4191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>
            <a:stCxn id="7" idx="1"/>
          </p:cNvCxnSpPr>
          <p:nvPr/>
        </p:nvCxnSpPr>
        <p:spPr>
          <a:xfrm flipH="1">
            <a:off x="6781800" y="4246728"/>
            <a:ext cx="4191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00900" y="3336667"/>
            <a:ext cx="1714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Specimen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9" idx="1"/>
          </p:cNvCxnSpPr>
          <p:nvPr/>
        </p:nvCxnSpPr>
        <p:spPr>
          <a:xfrm flipH="1">
            <a:off x="5105400" y="3521333"/>
            <a:ext cx="2095500" cy="2886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1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on past PIV</a:t>
            </a:r>
          </a:p>
          <a:p>
            <a:pPr lvl="1"/>
            <a:r>
              <a:rPr lang="en-US" dirty="0" smtClean="0"/>
              <a:t>Types of systems</a:t>
            </a:r>
          </a:p>
          <a:p>
            <a:pPr lvl="1"/>
            <a:r>
              <a:rPr lang="en-US" dirty="0" smtClean="0"/>
              <a:t>Particles</a:t>
            </a:r>
          </a:p>
          <a:p>
            <a:r>
              <a:rPr lang="en-US" dirty="0" smtClean="0"/>
              <a:t>Freestream Flow</a:t>
            </a:r>
          </a:p>
          <a:p>
            <a:r>
              <a:rPr lang="en-US" dirty="0" smtClean="0"/>
              <a:t>Cylindrical Flow</a:t>
            </a:r>
            <a:endParaRPr lang="en-US" dirty="0"/>
          </a:p>
        </p:txBody>
      </p:sp>
      <p:pic>
        <p:nvPicPr>
          <p:cNvPr id="5122" name="Picture 2" descr="F:\PIV\Equipment Pics\20151109_160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511386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906823"/>
              </p:ext>
            </p:extLst>
          </p:nvPr>
        </p:nvGraphicFramePr>
        <p:xfrm>
          <a:off x="457200" y="1935163"/>
          <a:ext cx="8229600" cy="298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Particle Type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Size(</a:t>
                      </a:r>
                      <a:r>
                        <a:rPr lang="el-G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Density (g/c</a:t>
                      </a:r>
                      <a:r>
                        <a:rPr kumimoji="0"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Reflectivity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Hollow Glass Spheres (HGS)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18 - 81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0.23-1.15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Potter LLC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Polyamide Seeding Particles (PSP)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1 - 70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Dantec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Fluoresecent Polymer Particles (FPP)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1 - 100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Dantec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Polysyrene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Latex (PSL)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0.4 - 0.6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TSI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Metallic Coated HGS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2 - 20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TSI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Silicon Carbide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1.1-1.9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TSI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Titanium Dioxide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3 - 5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TSI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8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</a:t>
            </a:r>
            <a:r>
              <a:rPr lang="en-US" dirty="0"/>
              <a:t>L</a:t>
            </a:r>
            <a:r>
              <a:rPr lang="en-US" dirty="0" smtClean="0"/>
              <a:t>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Vary particle size</a:t>
            </a:r>
          </a:p>
          <a:p>
            <a:r>
              <a:rPr lang="en-US" dirty="0" smtClean="0"/>
              <a:t>Vary particle reflectivity</a:t>
            </a:r>
          </a:p>
          <a:p>
            <a:r>
              <a:rPr lang="en-US" dirty="0"/>
              <a:t>Vary laser </a:t>
            </a:r>
            <a:r>
              <a:rPr lang="en-US" dirty="0" smtClean="0"/>
              <a:t>power</a:t>
            </a:r>
          </a:p>
          <a:p>
            <a:r>
              <a:rPr lang="en-US" dirty="0" smtClean="0"/>
              <a:t>Adjust camera aperture</a:t>
            </a:r>
          </a:p>
          <a:p>
            <a:r>
              <a:rPr lang="en-US" dirty="0"/>
              <a:t>Adjust background </a:t>
            </a:r>
            <a:r>
              <a:rPr lang="en-US" dirty="0" smtClean="0"/>
              <a:t>light</a:t>
            </a:r>
          </a:p>
          <a:p>
            <a:r>
              <a:rPr lang="en-US" dirty="0"/>
              <a:t>Adjust </a:t>
            </a:r>
            <a:r>
              <a:rPr lang="en-US" dirty="0" smtClean="0"/>
              <a:t>time-step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094423" cy="38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6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Video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724400" cy="4389120"/>
          </a:xfrm>
        </p:spPr>
        <p:txBody>
          <a:bodyPr/>
          <a:lstStyle/>
          <a:p>
            <a:r>
              <a:rPr lang="en-US" dirty="0" smtClean="0"/>
              <a:t>Adjust time-step</a:t>
            </a:r>
          </a:p>
          <a:p>
            <a:r>
              <a:rPr lang="en-US" dirty="0" smtClean="0"/>
              <a:t>Adjust water velocity</a:t>
            </a:r>
          </a:p>
          <a:p>
            <a:r>
              <a:rPr lang="en-US" dirty="0" smtClean="0"/>
              <a:t>Adjust camera focus</a:t>
            </a:r>
          </a:p>
          <a:p>
            <a:r>
              <a:rPr lang="en-US" dirty="0" smtClean="0"/>
              <a:t>Adjust camera distance from laser sheet</a:t>
            </a:r>
          </a:p>
          <a:p>
            <a:r>
              <a:rPr lang="en-US" dirty="0" smtClean="0"/>
              <a:t>Adjust the distance from laser to the test object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89" y="2133600"/>
            <a:ext cx="37052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revi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" y="0"/>
            <a:ext cx="9221717" cy="6858000"/>
          </a:xfrm>
        </p:spPr>
      </p:pic>
    </p:spTree>
    <p:extLst>
      <p:ext uri="{BB962C8B-B14F-4D97-AF65-F5344CB8AC3E}">
        <p14:creationId xmlns:p14="http://schemas.microsoft.com/office/powerpoint/2010/main" val="35574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Research</a:t>
            </a:r>
            <a:endParaRPr lang="en-US" dirty="0"/>
          </a:p>
        </p:txBody>
      </p:sp>
      <p:pic>
        <p:nvPicPr>
          <p:cNvPr id="4" name="velocity_vec_fra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" y="0"/>
            <a:ext cx="9163050" cy="6875419"/>
          </a:xfrm>
        </p:spPr>
      </p:pic>
    </p:spTree>
    <p:extLst>
      <p:ext uri="{BB962C8B-B14F-4D97-AF65-F5344CB8AC3E}">
        <p14:creationId xmlns:p14="http://schemas.microsoft.com/office/powerpoint/2010/main" val="23599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Analyze various wing configurations</a:t>
            </a:r>
          </a:p>
          <a:p>
            <a:pPr lvl="1"/>
            <a:r>
              <a:rPr lang="en-US" dirty="0" smtClean="0"/>
              <a:t>Delta Wing</a:t>
            </a:r>
          </a:p>
          <a:p>
            <a:pPr lvl="1"/>
            <a:r>
              <a:rPr lang="en-US" dirty="0" smtClean="0"/>
              <a:t>Gurney Flaps</a:t>
            </a:r>
          </a:p>
          <a:p>
            <a:r>
              <a:rPr lang="en-US" dirty="0" smtClean="0"/>
              <a:t>ERAU’s Experimental Aerodynamics class</a:t>
            </a:r>
            <a:endParaRPr lang="en-US" dirty="0"/>
          </a:p>
        </p:txBody>
      </p:sp>
      <p:sp>
        <p:nvSpPr>
          <p:cNvPr id="4" name="AutoShape 6" descr="Image result for delta wing aerodynam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delta wing aerodynam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10000"/>
            <a:ext cx="3654425" cy="2352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343" y="4190999"/>
            <a:ext cx="5231457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758</TotalTime>
  <Words>310</Words>
  <Application>Microsoft Office PowerPoint</Application>
  <PresentationFormat>On-screen Show (4:3)</PresentationFormat>
  <Paragraphs>103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Constantia</vt:lpstr>
      <vt:lpstr>Wingdings 2</vt:lpstr>
      <vt:lpstr>Flow</vt:lpstr>
      <vt:lpstr>Laser Particle Image Velocimetry (PIV)</vt:lpstr>
      <vt:lpstr>Laser PIV System</vt:lpstr>
      <vt:lpstr>Procedure</vt:lpstr>
      <vt:lpstr>Particles</vt:lpstr>
      <vt:lpstr>Improving Lighting</vt:lpstr>
      <vt:lpstr>Improving Video Quality</vt:lpstr>
      <vt:lpstr>PowerPoint Presentation</vt:lpstr>
      <vt:lpstr>Cylinder Research</vt:lpstr>
      <vt:lpstr>Future Uses</vt:lpstr>
      <vt:lpstr>Special Thanks</vt:lpstr>
      <vt:lpstr>References</vt:lpstr>
      <vt:lpstr>Questions?</vt:lpstr>
      <vt:lpstr>PowerPoint Presentation</vt:lpstr>
      <vt:lpstr>PowerPoint Presentation</vt:lpstr>
      <vt:lpstr>Equipment</vt:lpstr>
      <vt:lpstr>Camera</vt:lpstr>
      <vt:lpstr>Software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Particle Image Velocimetry (PIV)</dc:title>
  <dc:creator>Norville</dc:creator>
  <cp:lastModifiedBy>Norville, Michael R.</cp:lastModifiedBy>
  <cp:revision>50</cp:revision>
  <cp:lastPrinted>2016-04-06T21:53:21Z</cp:lastPrinted>
  <dcterms:created xsi:type="dcterms:W3CDTF">2016-03-12T14:51:02Z</dcterms:created>
  <dcterms:modified xsi:type="dcterms:W3CDTF">2016-04-06T22:25:29Z</dcterms:modified>
</cp:coreProperties>
</file>